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  <p:sldMasterId id="2147483657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5ee70582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75ee70582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5ee70582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75ee70582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ee70582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75ee70582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51fb27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6c51fb27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51fb273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6c51fb273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c51fb273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6c51fb273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c51fb273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6c51fb273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c51fb273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6c51fb273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c51fb273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6c51fb273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c51fb27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6c51fb27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ee7058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75ee7058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-6"/>
            <a:ext cx="12191996" cy="685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flipH="1">
            <a:off x="5511800" y="-6"/>
            <a:ext cx="6680196" cy="6877110"/>
          </a:xfrm>
          <a:prstGeom prst="homePlate">
            <a:avLst>
              <a:gd name="adj" fmla="val 26731"/>
            </a:avLst>
          </a:prstGeom>
          <a:solidFill>
            <a:schemeClr val="accent2"/>
          </a:solidFill>
          <a:ln>
            <a:noFill/>
          </a:ln>
          <a:effectLst>
            <a:outerShdw blurRad="266700" dist="38100" dir="10800000" algn="r" rotWithShape="0">
              <a:srgbClr val="000000">
                <a:alpha val="7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 descr="A group of people sitting at a table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 l="17582" r="17582"/>
          <a:stretch/>
        </p:blipFill>
        <p:spPr>
          <a:xfrm>
            <a:off x="5511804" y="0"/>
            <a:ext cx="6680196" cy="6877105"/>
          </a:xfrm>
          <a:custGeom>
            <a:avLst/>
            <a:gdLst/>
            <a:ahLst/>
            <a:cxnLst/>
            <a:rect l="l" t="t" r="r" b="b"/>
            <a:pathLst>
              <a:path w="5892796" h="6877105" extrusionOk="0">
                <a:moveTo>
                  <a:pt x="1575203" y="0"/>
                </a:moveTo>
                <a:lnTo>
                  <a:pt x="5892796" y="0"/>
                </a:lnTo>
                <a:lnTo>
                  <a:pt x="5892796" y="6877105"/>
                </a:lnTo>
                <a:lnTo>
                  <a:pt x="1575201" y="6877105"/>
                </a:lnTo>
                <a:lnTo>
                  <a:pt x="0" y="343855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330250" y="2933362"/>
            <a:ext cx="4272819" cy="68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511804" y="0"/>
            <a:ext cx="6680196" cy="6877110"/>
          </a:xfrm>
          <a:prstGeom prst="homePlate">
            <a:avLst>
              <a:gd name="adj" fmla="val 26731"/>
            </a:avLst>
          </a:prstGeom>
          <a:solidFill>
            <a:schemeClr val="accent2">
              <a:alpha val="8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24416" y="303636"/>
            <a:ext cx="10470584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24415" y="1145391"/>
            <a:ext cx="11543169" cy="109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̶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324415" y="6538035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24415" y="6285068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A group of people sitting at a table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 l="3743" t="23917" r="3743" b="18819"/>
          <a:stretch/>
        </p:blipFill>
        <p:spPr>
          <a:xfrm>
            <a:off x="0" y="0"/>
            <a:ext cx="121920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0" y="0"/>
            <a:ext cx="12192000" cy="5029200"/>
          </a:xfrm>
          <a:prstGeom prst="rect">
            <a:avLst/>
          </a:prstGeom>
          <a:solidFill>
            <a:schemeClr val="accent1">
              <a:alpha val="7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300317" y="5549250"/>
            <a:ext cx="11634508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300317" y="6141462"/>
            <a:ext cx="11634508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324415" y="6538035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324415" y="6285068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 descr="A group of people sitting at a table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 l="3743" t="23917" r="3743" b="18819"/>
          <a:stretch/>
        </p:blipFill>
        <p:spPr>
          <a:xfrm>
            <a:off x="0" y="0"/>
            <a:ext cx="121920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0" y="0"/>
            <a:ext cx="12192000" cy="5029200"/>
          </a:xfrm>
          <a:prstGeom prst="rect">
            <a:avLst/>
          </a:prstGeom>
          <a:solidFill>
            <a:schemeClr val="accent1">
              <a:alpha val="7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>
            <a:spLocks noGrp="1"/>
          </p:cNvSpPr>
          <p:nvPr>
            <p:ph type="ctrTitle"/>
          </p:nvPr>
        </p:nvSpPr>
        <p:spPr>
          <a:xfrm>
            <a:off x="300317" y="5549250"/>
            <a:ext cx="11634508" cy="50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300317" y="6141462"/>
            <a:ext cx="11634508" cy="26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0" y="-6"/>
            <a:ext cx="12191996" cy="685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/>
          <p:nvPr/>
        </p:nvSpPr>
        <p:spPr>
          <a:xfrm flipH="1">
            <a:off x="5511800" y="-6"/>
            <a:ext cx="6680196" cy="6877110"/>
          </a:xfrm>
          <a:prstGeom prst="homePlate">
            <a:avLst>
              <a:gd name="adj" fmla="val 26731"/>
            </a:avLst>
          </a:prstGeom>
          <a:solidFill>
            <a:schemeClr val="accent2"/>
          </a:solidFill>
          <a:ln>
            <a:noFill/>
          </a:ln>
          <a:effectLst>
            <a:outerShdw blurRad="266700" dist="38100" dir="10800000" algn="r" rotWithShape="0">
              <a:srgbClr val="000000">
                <a:alpha val="7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8" descr="A group of people sitting at a table&#10;&#10;Description generated with very high confidence"/>
          <p:cNvPicPr preferRelativeResize="0"/>
          <p:nvPr/>
        </p:nvPicPr>
        <p:blipFill rotWithShape="1">
          <a:blip r:embed="rId2">
            <a:alphaModFix/>
          </a:blip>
          <a:srcRect l="17582" r="17582"/>
          <a:stretch/>
        </p:blipFill>
        <p:spPr>
          <a:xfrm>
            <a:off x="5511804" y="0"/>
            <a:ext cx="6680196" cy="6877105"/>
          </a:xfrm>
          <a:custGeom>
            <a:avLst/>
            <a:gdLst/>
            <a:ahLst/>
            <a:cxnLst/>
            <a:rect l="l" t="t" r="r" b="b"/>
            <a:pathLst>
              <a:path w="5892796" h="6877105" extrusionOk="0">
                <a:moveTo>
                  <a:pt x="1575203" y="0"/>
                </a:moveTo>
                <a:lnTo>
                  <a:pt x="5892796" y="0"/>
                </a:lnTo>
                <a:lnTo>
                  <a:pt x="5892796" y="6877105"/>
                </a:lnTo>
                <a:lnTo>
                  <a:pt x="1575201" y="6877105"/>
                </a:lnTo>
                <a:lnTo>
                  <a:pt x="0" y="343855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8" name="Google Shape;58;p8"/>
          <p:cNvSpPr txBox="1">
            <a:spLocks noGrp="1"/>
          </p:cNvSpPr>
          <p:nvPr>
            <p:ph type="ctrTitle"/>
          </p:nvPr>
        </p:nvSpPr>
        <p:spPr>
          <a:xfrm>
            <a:off x="330250" y="2933362"/>
            <a:ext cx="4272819" cy="68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 flipH="1">
            <a:off x="5511804" y="0"/>
            <a:ext cx="6680196" cy="6877110"/>
          </a:xfrm>
          <a:prstGeom prst="homePlate">
            <a:avLst>
              <a:gd name="adj" fmla="val 26731"/>
            </a:avLst>
          </a:prstGeom>
          <a:solidFill>
            <a:schemeClr val="accent2">
              <a:alpha val="8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324416" y="303636"/>
            <a:ext cx="10470584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324415" y="1145391"/>
            <a:ext cx="11543169" cy="109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̶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324415" y="6538035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24415" y="6285068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324416" y="303636"/>
            <a:ext cx="11543168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324415" y="6538035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24415" y="6285068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>
            <a:off x="11746131" y="6324600"/>
            <a:ext cx="445869" cy="343180"/>
          </a:xfrm>
          <a:prstGeom prst="homePlate">
            <a:avLst>
              <a:gd name="adj" fmla="val 33686"/>
            </a:avLst>
          </a:prstGeom>
          <a:solidFill>
            <a:srgbClr val="EB32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24416" y="303636"/>
            <a:ext cx="11543168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423C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24415" y="1145391"/>
            <a:ext cx="11543169" cy="109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›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̶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324415" y="6538035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24415" y="6285068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" name="Google Shape;11;p1"/>
          <p:cNvCxnSpPr>
            <a:stCxn id="6" idx="3"/>
          </p:cNvCxnSpPr>
          <p:nvPr/>
        </p:nvCxnSpPr>
        <p:spPr>
          <a:xfrm rot="10800000">
            <a:off x="-4869" y="6496190"/>
            <a:ext cx="11751000" cy="0"/>
          </a:xfrm>
          <a:prstGeom prst="straightConnector1">
            <a:avLst/>
          </a:prstGeom>
          <a:noFill/>
          <a:ln w="9525" cap="flat" cmpd="sng">
            <a:solidFill>
              <a:srgbClr val="EB323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;p1"/>
          <p:cNvSpPr/>
          <p:nvPr/>
        </p:nvSpPr>
        <p:spPr>
          <a:xfrm rot="5400000">
            <a:off x="-117580" y="394613"/>
            <a:ext cx="456392" cy="221232"/>
          </a:xfrm>
          <a:prstGeom prst="rect">
            <a:avLst/>
          </a:prstGeom>
          <a:solidFill>
            <a:srgbClr val="00A9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1860437" y="6411552"/>
            <a:ext cx="21725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03352" y="222876"/>
            <a:ext cx="964232" cy="485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 descr="{&quot;HashCode&quot;:777030729,&quot;Placement&quot;:&quot;Footer&quot;}"/>
          <p:cNvSpPr txBox="1"/>
          <p:nvPr/>
        </p:nvSpPr>
        <p:spPr>
          <a:xfrm>
            <a:off x="0" y="6629836"/>
            <a:ext cx="1045461" cy="22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Sensitivity: Internal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 flipH="1">
            <a:off x="11746131" y="6324600"/>
            <a:ext cx="445869" cy="343180"/>
          </a:xfrm>
          <a:prstGeom prst="homePlate">
            <a:avLst>
              <a:gd name="adj" fmla="val 33686"/>
            </a:avLst>
          </a:prstGeom>
          <a:solidFill>
            <a:srgbClr val="EB32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324416" y="303636"/>
            <a:ext cx="11543168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423C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324415" y="1145391"/>
            <a:ext cx="11543169" cy="109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›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̶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324415" y="6538035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24415" y="6285068"/>
            <a:ext cx="1114539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5"/>
          <p:cNvCxnSpPr>
            <a:stCxn id="34" idx="3"/>
          </p:cNvCxnSpPr>
          <p:nvPr/>
        </p:nvCxnSpPr>
        <p:spPr>
          <a:xfrm rot="10800000">
            <a:off x="-4869" y="6496190"/>
            <a:ext cx="11751000" cy="0"/>
          </a:xfrm>
          <a:prstGeom prst="straightConnector1">
            <a:avLst/>
          </a:prstGeom>
          <a:noFill/>
          <a:ln w="9525" cap="flat" cmpd="sng">
            <a:solidFill>
              <a:srgbClr val="EB323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5"/>
          <p:cNvSpPr/>
          <p:nvPr/>
        </p:nvSpPr>
        <p:spPr>
          <a:xfrm rot="5400000">
            <a:off x="-117580" y="394613"/>
            <a:ext cx="456392" cy="221232"/>
          </a:xfrm>
          <a:prstGeom prst="rect">
            <a:avLst/>
          </a:prstGeom>
          <a:solidFill>
            <a:srgbClr val="00A9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11860437" y="6411552"/>
            <a:ext cx="21725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03352" y="222876"/>
            <a:ext cx="964232" cy="48512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 descr="{&quot;HashCode&quot;:777030729,&quot;Placement&quot;:&quot;Footer&quot;}"/>
          <p:cNvSpPr txBox="1"/>
          <p:nvPr/>
        </p:nvSpPr>
        <p:spPr>
          <a:xfrm>
            <a:off x="0" y="6629836"/>
            <a:ext cx="1045461" cy="22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Sensitivity: Internal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burning-glass.com/research-project/coding-skil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i4d.ai/more-equal-implementation-needed-to-close-global-inequaliti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lay.google.com/store/apps/details?id=org.qpython.qpy3&amp;hl=e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>
            <a:off x="64450" y="318250"/>
            <a:ext cx="6016200" cy="56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br>
              <a:rPr lang="en-US">
                <a:latin typeface="Gotham Light" pitchFamily="50" charset="0"/>
              </a:rPr>
            </a:br>
            <a:r>
              <a:rPr lang="en-US">
                <a:solidFill>
                  <a:srgbClr val="FFFFFF"/>
                </a:solidFill>
                <a:latin typeface="Gotham Light" pitchFamily="50" charset="0"/>
              </a:rPr>
              <a:t>Alternative Channel to Learn Python when there is no Laptop</a:t>
            </a:r>
            <a:br>
              <a:rPr lang="en-US">
                <a:solidFill>
                  <a:srgbClr val="FFFFFF"/>
                </a:solidFill>
                <a:latin typeface="Gotham Light" pitchFamily="50" charset="0"/>
              </a:rPr>
            </a:br>
            <a:br>
              <a:rPr lang="en-US">
                <a:latin typeface="Gotham Light" pitchFamily="50" charset="0"/>
              </a:rPr>
            </a:br>
            <a:endParaRPr>
              <a:latin typeface="Gotham Light" pitchFamily="50" charset="0"/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4957" y="183036"/>
            <a:ext cx="4212701" cy="210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324416" y="303636"/>
            <a:ext cx="104706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800"/>
              <a:buFont typeface="Arial"/>
              <a:buNone/>
            </a:pPr>
            <a:r>
              <a:rPr lang="en-US">
                <a:latin typeface="Gotham Light" pitchFamily="50" charset="0"/>
              </a:rPr>
              <a:t>Example</a:t>
            </a:r>
            <a:endParaRPr>
              <a:latin typeface="Gotham Light" pitchFamily="50" charset="0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t="3697"/>
          <a:stretch/>
        </p:blipFill>
        <p:spPr>
          <a:xfrm>
            <a:off x="142075" y="817000"/>
            <a:ext cx="4098175" cy="56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025" y="817000"/>
            <a:ext cx="7788175" cy="56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476816" y="456036"/>
            <a:ext cx="104706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800"/>
              <a:buFont typeface="Arial"/>
              <a:buNone/>
            </a:pPr>
            <a:r>
              <a:rPr lang="en-US">
                <a:latin typeface="Gotham Light" pitchFamily="50" charset="0"/>
              </a:rPr>
              <a:t>Example</a:t>
            </a:r>
            <a:endParaRPr>
              <a:latin typeface="Gotham Light" pitchFamily="50" charset="0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t="3288"/>
          <a:stretch/>
        </p:blipFill>
        <p:spPr>
          <a:xfrm>
            <a:off x="59425" y="1076125"/>
            <a:ext cx="3400547" cy="584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4">
            <a:alphaModFix/>
          </a:blip>
          <a:srcRect t="3288"/>
          <a:stretch/>
        </p:blipFill>
        <p:spPr>
          <a:xfrm>
            <a:off x="4202175" y="1108375"/>
            <a:ext cx="3363069" cy="578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5">
            <a:alphaModFix/>
          </a:blip>
          <a:srcRect t="3288"/>
          <a:stretch/>
        </p:blipFill>
        <p:spPr>
          <a:xfrm>
            <a:off x="8307450" y="1076125"/>
            <a:ext cx="3276250" cy="56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200" y="219700"/>
            <a:ext cx="5998600" cy="60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l="6794" t="983" b="60145"/>
          <a:stretch/>
        </p:blipFill>
        <p:spPr>
          <a:xfrm>
            <a:off x="0" y="0"/>
            <a:ext cx="6501325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/>
        </p:nvSpPr>
        <p:spPr>
          <a:xfrm>
            <a:off x="6664200" y="1112375"/>
            <a:ext cx="5761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423C89"/>
                </a:solidFill>
                <a:latin typeface="Gotham Light" pitchFamily="50" charset="0"/>
              </a:rPr>
              <a:t>To effectively equip students with the skills of the future:</a:t>
            </a:r>
            <a:endParaRPr sz="28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b="1" dirty="0">
                <a:latin typeface="Gotham Light" pitchFamily="50" charset="0"/>
              </a:rPr>
              <a:t>Teachers must have a working knowledge of these skills</a:t>
            </a:r>
            <a:endParaRPr sz="2400" b="1" dirty="0"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otham Light" pitchFamily="50" charset="0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b="1" dirty="0">
                <a:latin typeface="Gotham Light" pitchFamily="50" charset="0"/>
              </a:rPr>
              <a:t>Students must be able to practice what they are taught</a:t>
            </a:r>
            <a:endParaRPr sz="2400" b="1" dirty="0"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Gotham Light" pitchFamily="50" charset="0"/>
              </a:rPr>
              <a:t>...All things being equal</a:t>
            </a:r>
            <a:endParaRPr sz="2400" b="1" dirty="0">
              <a:latin typeface="Gotham Light" pitchFamily="50" charset="0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6408275" y="5846975"/>
            <a:ext cx="7833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otham Light" pitchFamily="50" charset="0"/>
              </a:rPr>
              <a:t>-Source: Burning Glass Technologies</a:t>
            </a:r>
            <a:endParaRPr sz="1800" b="1">
              <a:solidFill>
                <a:schemeClr val="dk1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Gotham Light" pitchFamily="50" charset="0"/>
                <a:hlinkClick r:id="rId4"/>
              </a:rPr>
              <a:t>https://www.burning-glass.com/research-project/coding-skills/</a:t>
            </a:r>
            <a:endParaRPr b="1">
              <a:solidFill>
                <a:schemeClr val="dk1"/>
              </a:solidFill>
              <a:latin typeface="Gotham Light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925" y="927025"/>
            <a:ext cx="7634075" cy="46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275925" y="267600"/>
            <a:ext cx="7433700" cy="44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423C89"/>
                </a:solidFill>
                <a:latin typeface="Gotham Light" pitchFamily="50" charset="0"/>
              </a:rPr>
              <a:t>Sadly, all things are not always equal</a:t>
            </a:r>
            <a:endParaRPr sz="28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Gotham Light" pitchFamily="50" charset="0"/>
              </a:rPr>
              <a:t>What we know</a:t>
            </a:r>
            <a:endParaRPr sz="2800" b="1" dirty="0"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Gotham Light" pitchFamily="50" charset="0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000"/>
              <a:buAutoNum type="arabicPeriod"/>
            </a:pPr>
            <a:r>
              <a:rPr lang="en-US" sz="2000" b="1" dirty="0">
                <a:solidFill>
                  <a:srgbClr val="423C89"/>
                </a:solidFill>
                <a:latin typeface="Gotham Light" pitchFamily="50" charset="0"/>
              </a:rPr>
              <a:t>Traditional programming is </a:t>
            </a: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23C89"/>
                </a:solidFill>
                <a:latin typeface="Gotham Light" pitchFamily="50" charset="0"/>
              </a:rPr>
              <a:t>restricted to the  use of </a:t>
            </a: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23C89"/>
                </a:solidFill>
                <a:latin typeface="Gotham Light" pitchFamily="50" charset="0"/>
              </a:rPr>
              <a:t>computers (desktop PCs, laptops)</a:t>
            </a: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000"/>
              <a:buAutoNum type="arabicPeriod"/>
            </a:pPr>
            <a:r>
              <a:rPr lang="en-US" sz="2000" b="1" dirty="0">
                <a:solidFill>
                  <a:srgbClr val="423C89"/>
                </a:solidFill>
                <a:latin typeface="Gotham Light" pitchFamily="50" charset="0"/>
              </a:rPr>
              <a:t>There exists resource </a:t>
            </a: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23C89"/>
                </a:solidFill>
                <a:latin typeface="Gotham Light" pitchFamily="50" charset="0"/>
              </a:rPr>
              <a:t>constrained environments</a:t>
            </a: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23C89"/>
                </a:solidFill>
                <a:latin typeface="Gotham Light" pitchFamily="50" charset="0"/>
              </a:rPr>
              <a:t>where traditional programming</a:t>
            </a: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23C89"/>
                </a:solidFill>
                <a:latin typeface="Gotham Light" pitchFamily="50" charset="0"/>
              </a:rPr>
              <a:t>tools are not available</a:t>
            </a: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23C89"/>
                </a:solidFill>
                <a:latin typeface="Gotham Light" pitchFamily="50" charset="0"/>
              </a:rPr>
              <a:t>-Large portion of Nigeria</a:t>
            </a: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000"/>
              <a:buAutoNum type="arabicPeriod"/>
            </a:pPr>
            <a:r>
              <a:rPr lang="en-US" sz="2000" b="1" dirty="0">
                <a:solidFill>
                  <a:srgbClr val="423C89"/>
                </a:solidFill>
                <a:latin typeface="Gotham Light" pitchFamily="50" charset="0"/>
              </a:rPr>
              <a:t>There is an urgent need for </a:t>
            </a: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23C89"/>
                </a:solidFill>
                <a:latin typeface="Gotham Light" pitchFamily="50" charset="0"/>
              </a:rPr>
              <a:t>accelerated learning</a:t>
            </a:r>
            <a:endParaRPr sz="2000" b="1" dirty="0">
              <a:solidFill>
                <a:srgbClr val="423C89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otham Light" pitchFamily="50" charset="0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Gotham Light" pitchFamily="50" charset="0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384250" y="5743550"/>
            <a:ext cx="7833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Gotham Light" pitchFamily="50" charset="0"/>
              </a:rPr>
              <a:t>-Source: Artificial Intelligence for Development</a:t>
            </a:r>
            <a:endParaRPr sz="1800" b="1">
              <a:solidFill>
                <a:schemeClr val="dk1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Gotham Light" pitchFamily="50" charset="0"/>
                <a:hlinkClick r:id="rId4"/>
              </a:rPr>
              <a:t>https://ai4d.ai/more-equal-implementation-needed-to-close-global-inequalities/</a:t>
            </a:r>
            <a:endParaRPr>
              <a:solidFill>
                <a:schemeClr val="dk1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Gotham Light" pitchFamily="5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324416" y="303636"/>
            <a:ext cx="10470584" cy="40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800"/>
              <a:buFont typeface="Arial"/>
              <a:buNone/>
            </a:pPr>
            <a:r>
              <a:rPr lang="en-US">
                <a:latin typeface="Gotham Light" pitchFamily="50" charset="0"/>
              </a:rPr>
              <a:t>Solution</a:t>
            </a:r>
            <a:endParaRPr>
              <a:latin typeface="Gotham Light" pitchFamily="50" charset="0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0" y="765350"/>
            <a:ext cx="58086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b="1">
                <a:latin typeface="Gotham Light" pitchFamily="50" charset="0"/>
              </a:rPr>
              <a:t>Microcomputers</a:t>
            </a:r>
            <a:endParaRPr sz="2400" b="1"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Gotham Light" pitchFamily="50" charset="0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900" y="3664275"/>
            <a:ext cx="5504100" cy="31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70500" y="1302350"/>
            <a:ext cx="12051000" cy="3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b="1">
                <a:solidFill>
                  <a:schemeClr val="dk1"/>
                </a:solidFill>
                <a:latin typeface="Gotham Light" pitchFamily="50" charset="0"/>
              </a:rPr>
              <a:t>These are very small and </a:t>
            </a:r>
            <a:r>
              <a:rPr lang="en-US" sz="2400" b="1">
                <a:solidFill>
                  <a:schemeClr val="dk1"/>
                </a:solidFill>
                <a:highlight>
                  <a:srgbClr val="FFFFFF"/>
                </a:highlight>
                <a:latin typeface="Gotham Light" pitchFamily="50" charset="0"/>
              </a:rPr>
              <a:t>relatively inexpensive computers with a microprocessor as its CPU. It includes memory and minimal input/output circuitry mounted on a single printed circuit board.</a:t>
            </a:r>
            <a:endParaRPr sz="2400" b="1">
              <a:solidFill>
                <a:schemeClr val="dk1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Gotham Light" pitchFamily="50" charset="0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b="1">
                <a:solidFill>
                  <a:schemeClr val="dk1"/>
                </a:solidFill>
                <a:latin typeface="Gotham Light" pitchFamily="50" charset="0"/>
              </a:rPr>
              <a:t>Most common is the Raspberry Pi. A small computer running off a Linux built OS. It’s about the size of your ATM Card and can do everything your computer can- well, almost.</a:t>
            </a:r>
            <a:endParaRPr sz="2400" b="1">
              <a:solidFill>
                <a:schemeClr val="dk1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Gotham Light" pitchFamily="50" charset="0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b="1">
                <a:solidFill>
                  <a:schemeClr val="dk1"/>
                </a:solidFill>
                <a:latin typeface="Gotham Light" pitchFamily="50" charset="0"/>
              </a:rPr>
              <a:t>One can get this computer for ₦18000-₦24000</a:t>
            </a:r>
            <a:endParaRPr sz="2400" b="1">
              <a:latin typeface="Gotham Light" pitchFamily="5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 idx="4294967295"/>
          </p:nvPr>
        </p:nvSpPr>
        <p:spPr>
          <a:xfrm>
            <a:off x="324416" y="303636"/>
            <a:ext cx="104706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800"/>
              <a:buFont typeface="Arial"/>
              <a:buNone/>
            </a:pPr>
            <a:r>
              <a:rPr lang="en-US">
                <a:latin typeface="Gotham Light" pitchFamily="50" charset="0"/>
              </a:rPr>
              <a:t>Solution</a:t>
            </a:r>
            <a:endParaRPr>
              <a:latin typeface="Gotham Light" pitchFamily="50" charset="0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0" y="837850"/>
            <a:ext cx="71223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Gotham Light" pitchFamily="50" charset="0"/>
              </a:rPr>
              <a:t>2. Mobile Device Learning Platforms</a:t>
            </a:r>
            <a:endParaRPr>
              <a:latin typeface="Gotham Light" pitchFamily="50" charset="0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t="11998" b="73224"/>
          <a:stretch/>
        </p:blipFill>
        <p:spPr>
          <a:xfrm>
            <a:off x="3166400" y="3187925"/>
            <a:ext cx="4786650" cy="1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l="6427" t="30939" r="12920" b="23634"/>
          <a:stretch/>
        </p:blipFill>
        <p:spPr>
          <a:xfrm>
            <a:off x="7493675" y="3078300"/>
            <a:ext cx="4661150" cy="14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00" y="3470850"/>
            <a:ext cx="3251276" cy="29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6">
            <a:alphaModFix/>
          </a:blip>
          <a:srcRect t="25579" r="5356" b="34663"/>
          <a:stretch/>
        </p:blipFill>
        <p:spPr>
          <a:xfrm>
            <a:off x="3969650" y="4674475"/>
            <a:ext cx="7293876" cy="17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0" y="1348450"/>
            <a:ext cx="11865000" cy="19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Gotham Light" pitchFamily="50" charset="0"/>
              </a:rPr>
              <a:t>Generally, these are phone-based applications that offer learning services </a:t>
            </a:r>
            <a:endParaRPr sz="2000" b="1" dirty="0">
              <a:solidFill>
                <a:schemeClr val="dk1"/>
              </a:solidFill>
              <a:latin typeface="Gotham Light" pitchFamily="50" charset="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Gotham Light" pitchFamily="50" charset="0"/>
              </a:rPr>
              <a:t>In terms of learning Python, they have built in script editors and interpreters that enables one to write and execute Python codes on mobile devices</a:t>
            </a:r>
            <a:endParaRPr sz="2000" b="1" dirty="0">
              <a:solidFill>
                <a:schemeClr val="dk1"/>
              </a:solidFill>
              <a:latin typeface="Gotham Light" pitchFamily="50" charset="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Gotham Light" pitchFamily="50" charset="0"/>
              </a:rPr>
              <a:t>Available in free and paid versions</a:t>
            </a:r>
            <a:endParaRPr sz="2000" b="1" dirty="0">
              <a:solidFill>
                <a:schemeClr val="dk1"/>
              </a:solidFill>
              <a:latin typeface="Gotham Light" pitchFamily="50" charset="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000" b="1" dirty="0">
                <a:solidFill>
                  <a:schemeClr val="dk1"/>
                </a:solidFill>
                <a:latin typeface="Gotham Light" pitchFamily="50" charset="0"/>
              </a:rPr>
              <a:t>Android and iOS versions</a:t>
            </a:r>
            <a:endParaRPr sz="2000" b="1" dirty="0">
              <a:solidFill>
                <a:schemeClr val="dk1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Gotham Light" pitchFamily="5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 idx="4294967295"/>
          </p:nvPr>
        </p:nvSpPr>
        <p:spPr>
          <a:xfrm>
            <a:off x="324416" y="303636"/>
            <a:ext cx="104706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800"/>
              <a:buFont typeface="Arial"/>
              <a:buNone/>
            </a:pPr>
            <a:r>
              <a:rPr lang="en-US">
                <a:latin typeface="Gotham Light" pitchFamily="50" charset="0"/>
              </a:rPr>
              <a:t>QPython 3</a:t>
            </a:r>
            <a:endParaRPr>
              <a:latin typeface="Gotham Light" pitchFamily="50" charset="0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809475" y="3774950"/>
            <a:ext cx="9689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Gotham Light" pitchFamily="50" charset="0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t="11997" b="69452"/>
          <a:stretch/>
        </p:blipFill>
        <p:spPr>
          <a:xfrm>
            <a:off x="155950" y="891475"/>
            <a:ext cx="7760551" cy="255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0" y="3151175"/>
            <a:ext cx="120174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23C89"/>
                </a:solidFill>
                <a:latin typeface="Gotham Light" pitchFamily="50" charset="0"/>
              </a:rPr>
              <a:t>Play Store Link: </a:t>
            </a:r>
            <a:r>
              <a:rPr lang="en-US" sz="2400" u="sng">
                <a:solidFill>
                  <a:schemeClr val="accent1"/>
                </a:solidFill>
                <a:latin typeface="Gotham Light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https://play.google.com/store/apps/details?id=org.qpython.qpy3&amp;hl=en</a:t>
            </a:r>
            <a:endParaRPr sz="2400">
              <a:solidFill>
                <a:schemeClr val="dk1"/>
              </a:solidFill>
              <a:latin typeface="Gotham Light" pitchFamily="50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423C89"/>
              </a:solidFill>
              <a:latin typeface="Gotham Light" pitchFamily="50" charset="0"/>
            </a:endParaRPr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4294967295"/>
          </p:nvPr>
        </p:nvSpPr>
        <p:spPr>
          <a:xfrm>
            <a:off x="93750" y="4061600"/>
            <a:ext cx="11829900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●"/>
            </a:pPr>
            <a:r>
              <a:rPr lang="en-US" sz="2400" b="0">
                <a:solidFill>
                  <a:srgbClr val="333333"/>
                </a:solidFill>
                <a:highlight>
                  <a:srgbClr val="FFFFFF"/>
                </a:highlight>
                <a:latin typeface="Gotham Light" pitchFamily="50" charset="0"/>
              </a:rPr>
              <a:t>QPython3 is a port of Python3 for android</a:t>
            </a:r>
            <a:endParaRPr sz="2400" b="0">
              <a:solidFill>
                <a:srgbClr val="333333"/>
              </a:solidFill>
              <a:highlight>
                <a:srgbClr val="FFFFFF"/>
              </a:highlight>
              <a:latin typeface="Gotham Light" pitchFamily="50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●"/>
            </a:pPr>
            <a:r>
              <a:rPr lang="en-US" sz="2400" b="0">
                <a:solidFill>
                  <a:srgbClr val="333333"/>
                </a:solidFill>
                <a:highlight>
                  <a:srgbClr val="FFFFFF"/>
                </a:highlight>
                <a:latin typeface="Gotham Light" pitchFamily="50" charset="0"/>
              </a:rPr>
              <a:t>An android application that allows users to learn, program and run Python3 applications on android devices. </a:t>
            </a:r>
            <a:endParaRPr sz="2400" b="0">
              <a:solidFill>
                <a:srgbClr val="333333"/>
              </a:solidFill>
              <a:highlight>
                <a:srgbClr val="FFFFFF"/>
              </a:highlight>
              <a:latin typeface="Gotham Light" pitchFamily="50" charset="0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Char char="●"/>
            </a:pPr>
            <a:r>
              <a:rPr lang="en-US" sz="2400" b="0">
                <a:solidFill>
                  <a:srgbClr val="333333"/>
                </a:solidFill>
                <a:highlight>
                  <a:srgbClr val="FFFFFF"/>
                </a:highlight>
                <a:latin typeface="Gotham Light" pitchFamily="50" charset="0"/>
              </a:rPr>
              <a:t>Similar applications are available for </a:t>
            </a:r>
            <a:r>
              <a:rPr lang="en-US" sz="3000">
                <a:solidFill>
                  <a:srgbClr val="333333"/>
                </a:solidFill>
                <a:highlight>
                  <a:srgbClr val="FFFFFF"/>
                </a:highlight>
                <a:latin typeface="Gotham Light" pitchFamily="50" charset="0"/>
              </a:rPr>
              <a:t>ios</a:t>
            </a:r>
            <a:endParaRPr sz="3000">
              <a:solidFill>
                <a:srgbClr val="333333"/>
              </a:solidFill>
              <a:highlight>
                <a:srgbClr val="FFFFFF"/>
              </a:highlight>
              <a:latin typeface="Gotham Light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333333"/>
              </a:solidFill>
              <a:highlight>
                <a:srgbClr val="FFFFFF"/>
              </a:highlight>
              <a:latin typeface="Gotham Light" pitchFamily="5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324416" y="303636"/>
            <a:ext cx="104706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800"/>
              <a:buFont typeface="Arial"/>
              <a:buNone/>
            </a:pPr>
            <a:r>
              <a:rPr lang="en-US">
                <a:latin typeface="Gotham Light" pitchFamily="50" charset="0"/>
              </a:rPr>
              <a:t>Using QPython 3</a:t>
            </a:r>
            <a:endParaRPr>
              <a:latin typeface="Gotham Light" pitchFamily="50" charset="0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t="3772"/>
          <a:stretch/>
        </p:blipFill>
        <p:spPr>
          <a:xfrm>
            <a:off x="369625" y="1007225"/>
            <a:ext cx="3288574" cy="56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4">
            <a:alphaModFix/>
          </a:blip>
          <a:srcRect t="3772"/>
          <a:stretch/>
        </p:blipFill>
        <p:spPr>
          <a:xfrm>
            <a:off x="4451725" y="1007225"/>
            <a:ext cx="3288574" cy="56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5">
            <a:alphaModFix/>
          </a:blip>
          <a:srcRect t="3772"/>
          <a:stretch/>
        </p:blipFill>
        <p:spPr>
          <a:xfrm>
            <a:off x="8482500" y="1007225"/>
            <a:ext cx="3288600" cy="56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 idx="4294967295"/>
          </p:nvPr>
        </p:nvSpPr>
        <p:spPr>
          <a:xfrm>
            <a:off x="324416" y="303636"/>
            <a:ext cx="104706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800"/>
              <a:buFont typeface="Arial"/>
              <a:buNone/>
            </a:pPr>
            <a:r>
              <a:rPr lang="en-US">
                <a:latin typeface="Gotham Light" pitchFamily="50" charset="0"/>
              </a:rPr>
              <a:t>Using QPython 3</a:t>
            </a:r>
            <a:endParaRPr>
              <a:latin typeface="Gotham Light" pitchFamily="50" charset="0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t="4250" b="-1064"/>
          <a:stretch/>
        </p:blipFill>
        <p:spPr>
          <a:xfrm>
            <a:off x="4451725" y="1045775"/>
            <a:ext cx="3288574" cy="565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4">
            <a:alphaModFix/>
          </a:blip>
          <a:srcRect t="3194"/>
          <a:stretch/>
        </p:blipFill>
        <p:spPr>
          <a:xfrm>
            <a:off x="8720025" y="1045775"/>
            <a:ext cx="3288600" cy="565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59236"/>
            <a:ext cx="3288580" cy="5846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24416" y="303636"/>
            <a:ext cx="104706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3C89"/>
              </a:buClr>
              <a:buSzPts val="2800"/>
              <a:buFont typeface="Arial"/>
              <a:buNone/>
            </a:pPr>
            <a:r>
              <a:rPr lang="en-US">
                <a:latin typeface="Gotham Light" pitchFamily="50" charset="0"/>
              </a:rPr>
              <a:t>Example: Simple Interest</a:t>
            </a:r>
            <a:endParaRPr>
              <a:latin typeface="Gotham Light" pitchFamily="50" charset="0"/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14425" y="706825"/>
            <a:ext cx="118299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25" tIns="7600" rIns="15225" bIns="76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333333"/>
                </a:solidFill>
                <a:highlight>
                  <a:srgbClr val="FFFFFF"/>
                </a:highlight>
                <a:latin typeface="Gotham Light" pitchFamily="50" charset="0"/>
              </a:rPr>
              <a:t>We will use QPython 3 to write a program that calculates simple interest</a:t>
            </a:r>
            <a:endParaRPr sz="3000">
              <a:solidFill>
                <a:srgbClr val="333333"/>
              </a:solidFill>
              <a:highlight>
                <a:srgbClr val="FFFFFF"/>
              </a:highlight>
              <a:latin typeface="Gotham Light" pitchFamily="50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333333"/>
              </a:solidFill>
              <a:highlight>
                <a:srgbClr val="FFFFFF"/>
              </a:highlight>
              <a:latin typeface="Gotham Light" pitchFamily="50" charset="0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t="2940"/>
          <a:stretch/>
        </p:blipFill>
        <p:spPr>
          <a:xfrm>
            <a:off x="4054913" y="1161500"/>
            <a:ext cx="3300975" cy="52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4">
            <a:alphaModFix/>
          </a:blip>
          <a:srcRect t="3772"/>
          <a:stretch/>
        </p:blipFill>
        <p:spPr>
          <a:xfrm>
            <a:off x="324425" y="1161500"/>
            <a:ext cx="3082525" cy="52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5">
            <a:alphaModFix/>
          </a:blip>
          <a:srcRect t="3325"/>
          <a:stretch/>
        </p:blipFill>
        <p:spPr>
          <a:xfrm>
            <a:off x="8003850" y="1172025"/>
            <a:ext cx="3300975" cy="5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000000"/>
      </a:dk1>
      <a:lt1>
        <a:srgbClr val="FFFFFF"/>
      </a:lt1>
      <a:dk2>
        <a:srgbClr val="595959"/>
      </a:dk2>
      <a:lt2>
        <a:srgbClr val="E7E6E6"/>
      </a:lt2>
      <a:accent1>
        <a:srgbClr val="165C7D"/>
      </a:accent1>
      <a:accent2>
        <a:srgbClr val="93C90E"/>
      </a:accent2>
      <a:accent3>
        <a:srgbClr val="77C5D5"/>
      </a:accent3>
      <a:accent4>
        <a:srgbClr val="F39130"/>
      </a:accent4>
      <a:accent5>
        <a:srgbClr val="919191"/>
      </a:accent5>
      <a:accent6>
        <a:srgbClr val="F2F2F2"/>
      </a:accent6>
      <a:hlink>
        <a:srgbClr val="165C7D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595959"/>
      </a:dk2>
      <a:lt2>
        <a:srgbClr val="E7E6E6"/>
      </a:lt2>
      <a:accent1>
        <a:srgbClr val="165C7D"/>
      </a:accent1>
      <a:accent2>
        <a:srgbClr val="93C90E"/>
      </a:accent2>
      <a:accent3>
        <a:srgbClr val="77C5D5"/>
      </a:accent3>
      <a:accent4>
        <a:srgbClr val="F39130"/>
      </a:accent4>
      <a:accent5>
        <a:srgbClr val="919191"/>
      </a:accent5>
      <a:accent6>
        <a:srgbClr val="F2F2F2"/>
      </a:accent6>
      <a:hlink>
        <a:srgbClr val="165C7D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Widescreen</PresentationFormat>
  <Paragraphs>59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Gotham Light</vt:lpstr>
      <vt:lpstr>1_Office Theme</vt:lpstr>
      <vt:lpstr>Office Theme</vt:lpstr>
      <vt:lpstr> Alternative Channel to Learn Python when there is no Laptop  </vt:lpstr>
      <vt:lpstr>PowerPoint Presentation</vt:lpstr>
      <vt:lpstr>PowerPoint Presentation</vt:lpstr>
      <vt:lpstr>Solution</vt:lpstr>
      <vt:lpstr>Solution</vt:lpstr>
      <vt:lpstr>QPython 3</vt:lpstr>
      <vt:lpstr>Using QPython 3</vt:lpstr>
      <vt:lpstr>Using QPython 3</vt:lpstr>
      <vt:lpstr>Example: Simple Interest</vt:lpstr>
      <vt:lpstr>Example</vt:lpstr>
      <vt:lpstr>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Alternative Channel to Learn Python when there is no Laptop  </dc:title>
  <cp:lastModifiedBy>Funminiyi Oladapo</cp:lastModifiedBy>
  <cp:revision>1</cp:revision>
  <dcterms:modified xsi:type="dcterms:W3CDTF">2021-01-26T14:37:25Z</dcterms:modified>
</cp:coreProperties>
</file>